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5C127B-5299-4855-98C6-1466968DCE83}" type="datetimeFigureOut">
              <a:rPr lang="el-GR" smtClean="0"/>
              <a:pPr/>
              <a:t>21/5/2018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360CD4-30A4-4D44-8136-E4AF0A9CD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b="1" dirty="0" smtClean="0">
                <a:solidFill>
                  <a:srgbClr val="7030A0"/>
                </a:solidFill>
              </a:rPr>
              <a:t>Περιβαλλοντική ομάδα Γυμνασίου Κορώνης</a:t>
            </a:r>
          </a:p>
          <a:p>
            <a:pPr algn="r"/>
            <a:r>
              <a:rPr lang="el-GR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2017-18</a:t>
            </a:r>
            <a:endParaRPr lang="el-GR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l-GR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α βότανα του τόπου μας</a:t>
            </a:r>
            <a:endParaRPr lang="el-GR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i="1" dirty="0" smtClean="0">
                <a:solidFill>
                  <a:srgbClr val="7030A0"/>
                </a:solidFill>
              </a:rPr>
              <a:t>φασκόμηλο</a:t>
            </a:r>
            <a:endParaRPr lang="el-GR" i="1" dirty="0">
              <a:solidFill>
                <a:srgbClr val="7030A0"/>
              </a:solidFill>
            </a:endParaRPr>
          </a:p>
        </p:txBody>
      </p:sp>
      <p:pic>
        <p:nvPicPr>
          <p:cNvPr id="7" name="6 - Θέση περιεχομένου" descr="sage-804891_960_7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4186808" cy="3744415"/>
          </a:xfrm>
        </p:spPr>
      </p:pic>
      <p:pic>
        <p:nvPicPr>
          <p:cNvPr id="9" name="8 - Θέση περιεχομένου" descr="depositphotos_62333427-stock-photo-lavender-sunse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420889"/>
            <a:ext cx="4038600" cy="3672408"/>
          </a:xfrm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l-GR" i="1" dirty="0" smtClean="0">
                <a:solidFill>
                  <a:srgbClr val="7030A0"/>
                </a:solidFill>
              </a:rPr>
              <a:t>λεβάντα</a:t>
            </a:r>
            <a:endParaRPr lang="el-G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0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096005" cy="2322004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Εκδρομή στον </a:t>
            </a:r>
            <a:r>
              <a:rPr lang="el-GR" b="1" dirty="0" err="1" smtClean="0">
                <a:solidFill>
                  <a:srgbClr val="7030A0"/>
                </a:solidFill>
              </a:rPr>
              <a:t>Ταϋγετο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5" name="4 - Εικόνα" descr="DSC0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1130"/>
            <a:ext cx="3079891" cy="2309918"/>
          </a:xfrm>
          <a:prstGeom prst="rect">
            <a:avLst/>
          </a:prstGeom>
        </p:spPr>
      </p:pic>
      <p:pic>
        <p:nvPicPr>
          <p:cNvPr id="6" name="5 - Εικόνα" descr="DSC0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956720"/>
            <a:ext cx="3168352" cy="2376264"/>
          </a:xfrm>
          <a:prstGeom prst="rect">
            <a:avLst/>
          </a:prstGeom>
        </p:spPr>
      </p:pic>
      <p:pic>
        <p:nvPicPr>
          <p:cNvPr id="8" name="7 - Εικόνα" descr="DSC0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77072"/>
            <a:ext cx="3072341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396394_2183489815212147_885668546733722828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3839975" cy="3096344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E-twinning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5" name="4 - Εικόνα" descr="32861061_2183490595212069_23740783357612523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49674"/>
            <a:ext cx="3923928" cy="31515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4149080"/>
            <a:ext cx="7924800" cy="1371600"/>
          </a:xfrm>
        </p:spPr>
        <p:txBody>
          <a:bodyPr/>
          <a:lstStyle/>
          <a:p>
            <a:pPr algn="ctr"/>
            <a:r>
              <a:rPr lang="el-GR" dirty="0" smtClean="0"/>
              <a:t> </a:t>
            </a:r>
            <a:r>
              <a:rPr lang="el-GR" b="1" dirty="0" smtClean="0">
                <a:solidFill>
                  <a:srgbClr val="7030A0"/>
                </a:solidFill>
              </a:rPr>
              <a:t>Καλό θα ήταν ο κόσμος να στραφεί και πάλι προς την φύση, να εφαρμόζει τους φυσικούς νόμους και ο καθένας να πάρει την ευθύνη για την υγεία του στα χέρια του. 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05800" cy="1584176"/>
          </a:xfrm>
        </p:spPr>
        <p:txBody>
          <a:bodyPr/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Τα βότανα είναι σύμμαχός μας. Η φύση αποτελεί το μεγαλύτερο φαρμακείο. Η χλωρίδα κρύβει τα μυστικά της πιο λαμπρής ομορφιάς και υγείας, προτείνοντας για κάθε πρόβλημα την άριστη δυνατή λύση. </a:t>
            </a:r>
          </a:p>
          <a:p>
            <a:endParaRPr lang="el-GR" sz="2400" dirty="0"/>
          </a:p>
        </p:txBody>
      </p:sp>
      <p:pic>
        <p:nvPicPr>
          <p:cNvPr id="39938" name="Picture 2" descr="Αποτέλεσμα εικόνας για εικόνες βοτάν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5016"/>
            <a:ext cx="6408712" cy="4317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el-GR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Σε όλο τον κόσμο, από την αρχαιότητα μέχρι την σύγχρονη εποχή, διαφορετικές κουλτούρες  έχουν ανακαλύψει πολλά κοινά σημεία όπως και ποικίλες χρήσεις για βότανα και αιθέρια έλαια. Οι μύθοι, οι θρύλοι, η παράδοση και η ιατρική αντικατοπτρίζουν αυτές τις γνώσεις.</a:t>
            </a:r>
            <a:endParaRPr lang="el-GR" sz="3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7030A0"/>
                </a:solidFill>
              </a:rPr>
              <a:t>Στις θρησκευτικές λατρείες, εκτός από στεφάνια και λουλούδια χρησιμοποιούσαν και διάφορα μύρα και θυμιάματα . Όλοι θα ξέρουμε ότι οι θεοί τρέφονταν με νέκταρ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Βότανα και θρησκεία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4" name="3 - Εικόνα" descr="O24.9Ganyme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284984"/>
            <a:ext cx="4701530" cy="3093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Μέχρι και σήμερα η εκκλησία χρησιμοποιεί για μεγάλες γιορτές διάφορα βότανα.</a:t>
            </a:r>
            <a:br>
              <a:rPr lang="el-GR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Ο βασιλικός έχει σημαντικό ρόλο στην Ελληνική λαϊκή και θρησκευτική παράδοση. Σύμφωνα με αυτή το φυτό φύτρωσε στο χαμένο τάφο του Χριστού και η έντονη μυρωδιά του έγινε αφορμή να ανακαλυφθεί. </a:t>
            </a:r>
            <a:endParaRPr lang="el-GR" sz="3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- Θέση περιεχομένου" descr="Αποτέλεσμα εικόνας για εικονες για βασιλικο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064000" cy="27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i="1" dirty="0" smtClean="0">
                <a:solidFill>
                  <a:srgbClr val="7030A0"/>
                </a:solidFill>
              </a:rPr>
              <a:t>Κρόκος ή </a:t>
            </a:r>
            <a:r>
              <a:rPr lang="el-GR" i="1" dirty="0" err="1" smtClean="0">
                <a:solidFill>
                  <a:srgbClr val="7030A0"/>
                </a:solidFill>
              </a:rPr>
              <a:t>Σαφράν</a:t>
            </a:r>
            <a:endParaRPr lang="el-GR" dirty="0" smtClean="0">
              <a:solidFill>
                <a:srgbClr val="7030A0"/>
              </a:solidFill>
            </a:endParaRPr>
          </a:p>
          <a:p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Βότανα στην ελληνική μυθολογία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l-GR" i="1" dirty="0" smtClean="0"/>
          </a:p>
          <a:p>
            <a:r>
              <a:rPr lang="el-GR" i="1" dirty="0" smtClean="0"/>
              <a:t>               </a:t>
            </a:r>
          </a:p>
          <a:p>
            <a:r>
              <a:rPr lang="el-GR" i="1" dirty="0" smtClean="0"/>
              <a:t>             </a:t>
            </a:r>
            <a:r>
              <a:rPr lang="el-GR" i="1" dirty="0" smtClean="0">
                <a:solidFill>
                  <a:srgbClr val="7030A0"/>
                </a:solidFill>
              </a:rPr>
              <a:t>Ελλέβορος</a:t>
            </a:r>
            <a:endParaRPr lang="el-GR" dirty="0" smtClean="0">
              <a:solidFill>
                <a:srgbClr val="7030A0"/>
              </a:solidFill>
            </a:endParaRPr>
          </a:p>
          <a:p>
            <a:endParaRPr lang="el-GR" b="0" i="1" dirty="0"/>
          </a:p>
        </p:txBody>
      </p:sp>
      <p:pic>
        <p:nvPicPr>
          <p:cNvPr id="7" name="6 - Θέση περιεχομένου" descr="http://3.bp.blogspot.com/-pZMVsmTtx0s/T6-3cCRTUpI/AAAAAAAAAHM/5eIdM0KyKoQ/s1600/untitled.bmp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8164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Θέση περιεχομένου" descr="http://2.bp.blogspot.com/-ZjeKc9lwmNQ/T66YZmCvPqI/AAAAAAAAAFs/jsP_YUg-Wwk/s1600/imagesCADQ3ZQN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248471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Ο Ιπποκράτης κατέγραψε περίπου 400 είδη βοτάνων των οποίων η χρήση τους ήταν γνωστή κατά τον 5ο αιώνα </a:t>
            </a:r>
            <a:r>
              <a:rPr lang="el-GR" b="1" dirty="0" err="1" smtClean="0">
                <a:solidFill>
                  <a:srgbClr val="7030A0"/>
                </a:solidFill>
              </a:rPr>
              <a:t>π.Χ.</a:t>
            </a:r>
            <a:r>
              <a:rPr lang="el-GR" b="1" dirty="0" smtClean="0">
                <a:solidFill>
                  <a:srgbClr val="7030A0"/>
                </a:solidFill>
              </a:rPr>
              <a:t> Συγκέντρωσε σε αρκετά συγγράμματά του πολυάριθμα θεραπευτικά φυτά και μέσα σε αυτά αναφέρονται οι θεραπευτικές τους ιδιότητες.</a:t>
            </a:r>
          </a:p>
          <a:p>
            <a:endParaRPr lang="el-GR" dirty="0"/>
          </a:p>
        </p:txBody>
      </p:sp>
      <p:pic>
        <p:nvPicPr>
          <p:cNvPr id="7" name="6 - Θέση περιεχομένου" descr="hippocrates 0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31780" y="2201863"/>
            <a:ext cx="2874616" cy="3913187"/>
          </a:xfrm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Τα βότανα και οι χρήσεις τους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Τα βότανα και οι ουσίες που περιέχουν αποτελούν αντικείμενα συγχρόνων επιστημονικών μελετών, οι οποίες επιβεβαιώνουν πολλές από τις θεραπευτικές ιδιότητες τις οποίες τους απέδιδαν εμπειρικά στο παρελθόν. Για τον λόγο αυτό η χρήση τους στην φαρμακευτική και στην βιομηχανία καλλυντικών ολοένα αυξάνεται. 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Τα κυριότερα ελληνικά βότανα είναι τα εξής: 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1800" b="1" dirty="0" smtClean="0">
                <a:solidFill>
                  <a:srgbClr val="7030A0"/>
                </a:solidFill>
              </a:rPr>
              <a:t>1. Αγριάδα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 2. Βαλεριάνα η φαρμακευτική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3. Βασιλικός (</a:t>
            </a:r>
            <a:r>
              <a:rPr lang="el-GR" sz="1800" b="1" dirty="0" err="1" smtClean="0">
                <a:solidFill>
                  <a:srgbClr val="7030A0"/>
                </a:solidFill>
              </a:rPr>
              <a:t>Ώκυμον</a:t>
            </a:r>
            <a:r>
              <a:rPr lang="el-GR" sz="1800" b="1" dirty="0" smtClean="0">
                <a:solidFill>
                  <a:srgbClr val="7030A0"/>
                </a:solidFill>
              </a:rPr>
              <a:t> το βασιλικόν) 4. Γλυκάνισο (</a:t>
            </a:r>
            <a:r>
              <a:rPr lang="el-GR" sz="1800" b="1" dirty="0" err="1" smtClean="0">
                <a:solidFill>
                  <a:srgbClr val="7030A0"/>
                </a:solidFill>
              </a:rPr>
              <a:t>Πιμπινέλλα</a:t>
            </a:r>
            <a:r>
              <a:rPr lang="el-GR" sz="1800" b="1" dirty="0" smtClean="0">
                <a:solidFill>
                  <a:srgbClr val="7030A0"/>
                </a:solidFill>
              </a:rPr>
              <a:t> το άνισο) 5. Δάφνη του Απόλλωνος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6. Δενδρολίβανο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7. </a:t>
            </a:r>
            <a:r>
              <a:rPr lang="el-GR" sz="1800" b="1" dirty="0" err="1" smtClean="0">
                <a:solidFill>
                  <a:srgbClr val="7030A0"/>
                </a:solidFill>
              </a:rPr>
              <a:t>Δίκταμνος</a:t>
            </a:r>
            <a:r>
              <a:rPr lang="el-GR" sz="1800" b="1" dirty="0" smtClean="0">
                <a:solidFill>
                  <a:srgbClr val="7030A0"/>
                </a:solidFill>
              </a:rPr>
              <a:t> (Ορίγανο ο </a:t>
            </a:r>
            <a:r>
              <a:rPr lang="el-GR" sz="1800" b="1" dirty="0" err="1" smtClean="0">
                <a:solidFill>
                  <a:srgbClr val="7030A0"/>
                </a:solidFill>
              </a:rPr>
              <a:t>δίκταμνος</a:t>
            </a:r>
            <a:r>
              <a:rPr lang="el-GR" sz="1800" b="1" dirty="0" smtClean="0">
                <a:solidFill>
                  <a:srgbClr val="7030A0"/>
                </a:solidFill>
              </a:rPr>
              <a:t>) 8. Θύμος ο κοινός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9. Λεβάντα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 10. Μαϊντανός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 11. Μαντζουράνα (Ορίγανο το αμάραντο)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12. Μάραθο (</a:t>
            </a:r>
            <a:r>
              <a:rPr lang="el-GR" sz="1800" b="1" dirty="0" err="1" smtClean="0">
                <a:solidFill>
                  <a:srgbClr val="7030A0"/>
                </a:solidFill>
              </a:rPr>
              <a:t>Φοινίκουλο</a:t>
            </a:r>
            <a:r>
              <a:rPr lang="el-GR" sz="1800" b="1" dirty="0" smtClean="0">
                <a:solidFill>
                  <a:srgbClr val="7030A0"/>
                </a:solidFill>
              </a:rPr>
              <a:t> το κοινό)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13. </a:t>
            </a:r>
            <a:r>
              <a:rPr lang="el-GR" sz="1800" b="1" dirty="0" err="1" smtClean="0">
                <a:solidFill>
                  <a:srgbClr val="7030A0"/>
                </a:solidFill>
              </a:rPr>
              <a:t>Μελισσόχορτο</a:t>
            </a:r>
            <a:r>
              <a:rPr lang="el-GR" sz="1800" b="1" dirty="0" smtClean="0">
                <a:solidFill>
                  <a:srgbClr val="7030A0"/>
                </a:solidFill>
              </a:rPr>
              <a:t> (</a:t>
            </a:r>
            <a:r>
              <a:rPr lang="el-GR" sz="1800" b="1" dirty="0" err="1" smtClean="0">
                <a:solidFill>
                  <a:srgbClr val="7030A0"/>
                </a:solidFill>
              </a:rPr>
              <a:t>Μελιττίς</a:t>
            </a:r>
            <a:r>
              <a:rPr lang="el-GR" sz="1800" b="1" dirty="0" smtClean="0">
                <a:solidFill>
                  <a:srgbClr val="7030A0"/>
                </a:solidFill>
              </a:rPr>
              <a:t>) </a:t>
            </a:r>
            <a:endParaRPr lang="el-GR" sz="1800" b="1" dirty="0">
              <a:solidFill>
                <a:srgbClr val="7030A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1800" b="1" dirty="0" smtClean="0">
                <a:solidFill>
                  <a:srgbClr val="7030A0"/>
                </a:solidFill>
              </a:rPr>
              <a:t>14. Μέντα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15. Μολόχα (</a:t>
            </a:r>
            <a:r>
              <a:rPr lang="el-GR" sz="1800" b="1" dirty="0" err="1" smtClean="0">
                <a:solidFill>
                  <a:srgbClr val="7030A0"/>
                </a:solidFill>
              </a:rPr>
              <a:t>Μαλάχη</a:t>
            </a:r>
            <a:r>
              <a:rPr lang="el-GR" sz="1800" b="1" dirty="0" smtClean="0">
                <a:solidFill>
                  <a:srgbClr val="7030A0"/>
                </a:solidFill>
              </a:rPr>
              <a:t> η άγρια)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 16. Ρίγανη (Ορίγανο το κοινό)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 17. </a:t>
            </a:r>
            <a:r>
              <a:rPr lang="el-GR" sz="1800" b="1" dirty="0" err="1" smtClean="0">
                <a:solidFill>
                  <a:srgbClr val="7030A0"/>
                </a:solidFill>
              </a:rPr>
              <a:t>Ταραξάκο</a:t>
            </a:r>
            <a:r>
              <a:rPr lang="el-GR" sz="1800" b="1" dirty="0" smtClean="0">
                <a:solidFill>
                  <a:srgbClr val="7030A0"/>
                </a:solidFill>
              </a:rPr>
              <a:t> το φαρμακευτικό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18. Τίλιο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 19. Τσουκνίδα (</a:t>
            </a:r>
            <a:r>
              <a:rPr lang="el-GR" sz="1800" b="1" dirty="0" err="1" smtClean="0">
                <a:solidFill>
                  <a:srgbClr val="7030A0"/>
                </a:solidFill>
              </a:rPr>
              <a:t>Κνίδη</a:t>
            </a:r>
            <a:r>
              <a:rPr lang="el-GR" sz="1800" b="1" dirty="0" smtClean="0">
                <a:solidFill>
                  <a:srgbClr val="7030A0"/>
                </a:solidFill>
              </a:rPr>
              <a:t> η </a:t>
            </a:r>
            <a:r>
              <a:rPr lang="el-GR" sz="1800" b="1" dirty="0" err="1" smtClean="0">
                <a:solidFill>
                  <a:srgbClr val="7030A0"/>
                </a:solidFill>
              </a:rPr>
              <a:t>δίοικος</a:t>
            </a:r>
            <a:r>
              <a:rPr lang="el-GR" sz="1800" b="1" dirty="0" smtClean="0">
                <a:solidFill>
                  <a:srgbClr val="7030A0"/>
                </a:solidFill>
              </a:rPr>
              <a:t>)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20. </a:t>
            </a:r>
            <a:r>
              <a:rPr lang="el-GR" sz="1800" b="1" dirty="0" err="1" smtClean="0">
                <a:solidFill>
                  <a:srgbClr val="7030A0"/>
                </a:solidFill>
              </a:rPr>
              <a:t>Υπερικό</a:t>
            </a:r>
            <a:r>
              <a:rPr lang="el-GR" sz="18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21. Φασκόμηλο 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22. Φλόμος</a:t>
            </a:r>
          </a:p>
          <a:p>
            <a:r>
              <a:rPr lang="el-GR" sz="1800" b="1" dirty="0" smtClean="0">
                <a:solidFill>
                  <a:srgbClr val="7030A0"/>
                </a:solidFill>
              </a:rPr>
              <a:t> 23. Χαμομήλι το κοινό (Χαμαίμηλο) </a:t>
            </a:r>
            <a:endParaRPr lang="el-GR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379</Words>
  <Application>Microsoft Office PowerPoint</Application>
  <PresentationFormat>Προβολή στην οθόνη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Χαρτί</vt:lpstr>
      <vt:lpstr>Tα βότανα του τόπου μας</vt:lpstr>
      <vt:lpstr>Διαφάνεια 2</vt:lpstr>
      <vt:lpstr>Σε όλο τον κόσμο, από την αρχαιότητα μέχρι την σύγχρονη εποχή, διαφορετικές κουλτούρες  έχουν ανακαλύψει πολλά κοινά σημεία όπως και ποικίλες χρήσεις για βότανα και αιθέρια έλαια. Οι μύθοι, οι θρύλοι, η παράδοση και η ιατρική αντικατοπτρίζουν αυτές τις γνώσεις.</vt:lpstr>
      <vt:lpstr>Βότανα και θρησκεία</vt:lpstr>
      <vt:lpstr>Μέχρι και σήμερα η εκκλησία χρησιμοποιεί για μεγάλες γιορτές διάφορα βότανα. Ο βασιλικός έχει σημαντικό ρόλο στην Ελληνική λαϊκή και θρησκευτική παράδοση. Σύμφωνα με αυτή το φυτό φύτρωσε στο χαμένο τάφο του Χριστού και η έντονη μυρωδιά του έγινε αφορμή να ανακαλυφθεί. </vt:lpstr>
      <vt:lpstr>Βότανα στην ελληνική μυθολογία</vt:lpstr>
      <vt:lpstr>Τα βότανα και οι χρήσεις τους</vt:lpstr>
      <vt:lpstr>Διαφάνεια 8</vt:lpstr>
      <vt:lpstr>Τα κυριότερα ελληνικά βότανα είναι τα εξής: </vt:lpstr>
      <vt:lpstr>Διαφάνεια 10</vt:lpstr>
      <vt:lpstr>Εκδρομή στον Ταϋγετο</vt:lpstr>
      <vt:lpstr>E-twinning</vt:lpstr>
      <vt:lpstr> Καλό θα ήταν ο κόσμος να στραφεί και πάλι προς την φύση, να εφαρμόζει τους φυσικούς νόμους και ο καθένας να πάρει την ευθύνη για την υγεία του στα χέρια του.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Tα βότανα του τόπου μας</dc:title>
  <dc:creator>user</dc:creator>
  <cp:lastModifiedBy>user</cp:lastModifiedBy>
  <cp:revision>15</cp:revision>
  <dcterms:created xsi:type="dcterms:W3CDTF">2018-05-20T20:04:21Z</dcterms:created>
  <dcterms:modified xsi:type="dcterms:W3CDTF">2018-05-20T21:14:29Z</dcterms:modified>
</cp:coreProperties>
</file>